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11084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1339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4187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2614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504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412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2176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7172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1988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42218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9548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2466-8C03-4F91-B58C-7B6F7651FBEF}" type="datetimeFigureOut">
              <a:rPr lang="es-419" smtClean="0"/>
              <a:t>4/4/2022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3E655-761B-4D02-ABE2-E8D957AD88C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0297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xmTuD3o8mHrytxGD0FBH85I18yoUxOGh/view?usp=shar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06531" y="362351"/>
            <a:ext cx="4889672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dirty="0" smtClean="0">
                <a:ln/>
                <a:solidFill>
                  <a:schemeClr val="accent4"/>
                </a:solidFill>
              </a:rPr>
              <a:t>DEFENSA HITO 2</a:t>
            </a:r>
            <a:endParaRPr lang="es-E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37751" y="1878227"/>
            <a:ext cx="4835611" cy="480131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ESTUDIANTE:</a:t>
            </a: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        Karla Belen Diaz Flores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ASIGNATURA:</a:t>
            </a:r>
          </a:p>
          <a:p>
            <a:pPr>
              <a:lnSpc>
                <a:spcPct val="150000"/>
              </a:lnSpc>
            </a:pPr>
            <a:r>
              <a:rPr lang="es-MX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        Base De Datos ll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CARRERA: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Ingeniería De Sistemas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DOCENTE: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Ing. William </a:t>
            </a:r>
            <a:r>
              <a:rPr lang="es-MX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Roddy</a:t>
            </a: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Barra</a:t>
            </a:r>
          </a:p>
          <a:p>
            <a:pPr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GESTIÓN: </a:t>
            </a:r>
          </a:p>
          <a:p>
            <a:pPr algn="ctr">
              <a:lnSpc>
                <a:spcPct val="150000"/>
              </a:lnSpc>
            </a:pPr>
            <a:r>
              <a:rPr lang="es-MX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             2022</a:t>
            </a:r>
          </a:p>
          <a:p>
            <a:endParaRPr lang="es-MX" dirty="0" smtClean="0">
              <a:solidFill>
                <a:schemeClr val="bg1"/>
              </a:solidFill>
            </a:endParaRPr>
          </a:p>
          <a:p>
            <a:endParaRPr lang="es-419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710" y="4036539"/>
            <a:ext cx="3017108" cy="183291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5879" y="0"/>
            <a:ext cx="1606121" cy="7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6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1" y="306117"/>
            <a:ext cx="5519524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b="1" cap="none" spc="0" dirty="0" smtClean="0">
                <a:ln/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12.Crear una consulta SQL en base al ejercicio anterior.</a:t>
            </a:r>
            <a:endParaRPr lang="es-ES" b="1" cap="none" spc="0" dirty="0">
              <a:ln/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7181" y="1145059"/>
            <a:ext cx="3129716" cy="1754326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 Debe de utilizar las 3 tablas creadas anteriormente.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Para relacionar las tablas utilizar JOINS.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419" dirty="0" smtClean="0"/>
              <a:t>Adjuntar el código SQL generado</a:t>
            </a:r>
            <a:endParaRPr lang="es-419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181" y="3564241"/>
            <a:ext cx="7158019" cy="2031325"/>
          </a:xfrm>
          <a:prstGeom prst="rect">
            <a:avLst/>
          </a:prstGeom>
          <a:solidFill>
            <a:srgbClr val="FFC00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 smtClean="0"/>
              <a:t>SELECT </a:t>
            </a:r>
            <a:r>
              <a:rPr lang="es-419" dirty="0" err="1" smtClean="0"/>
              <a:t>cli.id_cliente</a:t>
            </a:r>
            <a:r>
              <a:rPr lang="es-419" dirty="0" smtClean="0"/>
              <a:t>, </a:t>
            </a:r>
            <a:r>
              <a:rPr lang="es-419" dirty="0" err="1" smtClean="0"/>
              <a:t>cli.fullname</a:t>
            </a:r>
            <a:r>
              <a:rPr lang="es-419" dirty="0" smtClean="0"/>
              <a:t>, </a:t>
            </a:r>
            <a:r>
              <a:rPr lang="es-419" dirty="0" err="1" smtClean="0"/>
              <a:t>cli.lastname</a:t>
            </a:r>
            <a:r>
              <a:rPr lang="es-419" dirty="0" smtClean="0"/>
              <a:t>, </a:t>
            </a:r>
            <a:r>
              <a:rPr lang="es-419" dirty="0" err="1" smtClean="0"/>
              <a:t>cli.edad</a:t>
            </a:r>
            <a:r>
              <a:rPr lang="es-419" dirty="0" smtClean="0"/>
              <a:t>, </a:t>
            </a:r>
            <a:r>
              <a:rPr lang="es-419" dirty="0" err="1" smtClean="0"/>
              <a:t>cli.domicilio</a:t>
            </a:r>
            <a:r>
              <a:rPr lang="es-419" dirty="0" smtClean="0"/>
              <a:t>, </a:t>
            </a:r>
            <a:r>
              <a:rPr lang="es-419" dirty="0" err="1" smtClean="0"/>
              <a:t>ped.articulo</a:t>
            </a:r>
            <a:r>
              <a:rPr lang="es-419" dirty="0" smtClean="0"/>
              <a:t>, </a:t>
            </a:r>
            <a:r>
              <a:rPr lang="es-419" dirty="0" err="1" smtClean="0"/>
              <a:t>ped.costo</a:t>
            </a:r>
            <a:r>
              <a:rPr lang="es-419" dirty="0" smtClean="0"/>
              <a:t>, </a:t>
            </a:r>
            <a:r>
              <a:rPr lang="es-419" dirty="0" err="1" smtClean="0"/>
              <a:t>ped.fecha</a:t>
            </a:r>
            <a:endParaRPr lang="es-419" dirty="0" smtClean="0"/>
          </a:p>
          <a:p>
            <a:r>
              <a:rPr lang="es-419" dirty="0" smtClean="0"/>
              <a:t>FROM cliente AS cli</a:t>
            </a:r>
          </a:p>
          <a:p>
            <a:r>
              <a:rPr lang="es-419" dirty="0" smtClean="0"/>
              <a:t>         INNER JOIN </a:t>
            </a:r>
            <a:r>
              <a:rPr lang="es-419" dirty="0" err="1" smtClean="0"/>
              <a:t>detalle_pedido</a:t>
            </a:r>
            <a:r>
              <a:rPr lang="es-419" dirty="0" smtClean="0"/>
              <a:t> AS </a:t>
            </a:r>
            <a:r>
              <a:rPr lang="es-419" dirty="0" err="1" smtClean="0"/>
              <a:t>dp</a:t>
            </a:r>
            <a:r>
              <a:rPr lang="es-419" dirty="0" smtClean="0"/>
              <a:t> ON </a:t>
            </a:r>
            <a:r>
              <a:rPr lang="es-419" dirty="0" err="1" smtClean="0"/>
              <a:t>cli.id_cliente</a:t>
            </a:r>
            <a:r>
              <a:rPr lang="es-419" dirty="0" smtClean="0"/>
              <a:t> = </a:t>
            </a:r>
            <a:r>
              <a:rPr lang="es-419" dirty="0" err="1" smtClean="0"/>
              <a:t>dp.id_detalle_pedido</a:t>
            </a:r>
            <a:endParaRPr lang="es-419" dirty="0" smtClean="0"/>
          </a:p>
          <a:p>
            <a:r>
              <a:rPr lang="es-419" dirty="0" smtClean="0"/>
              <a:t>         INNER JOIN pedido AS </a:t>
            </a:r>
            <a:r>
              <a:rPr lang="es-419" dirty="0" err="1" smtClean="0"/>
              <a:t>ped</a:t>
            </a:r>
            <a:r>
              <a:rPr lang="es-419" dirty="0" smtClean="0"/>
              <a:t> ON </a:t>
            </a:r>
            <a:r>
              <a:rPr lang="es-419" dirty="0" err="1" smtClean="0"/>
              <a:t>dp.id_detalle_pedido</a:t>
            </a:r>
            <a:r>
              <a:rPr lang="es-419" dirty="0" smtClean="0"/>
              <a:t> = </a:t>
            </a:r>
            <a:r>
              <a:rPr lang="es-419" dirty="0" err="1" smtClean="0"/>
              <a:t>ped.id_pedido</a:t>
            </a:r>
            <a:endParaRPr lang="es-419" dirty="0" smtClean="0"/>
          </a:p>
          <a:p>
            <a:r>
              <a:rPr lang="es-419" dirty="0" smtClean="0"/>
              <a:t>WHERE </a:t>
            </a:r>
            <a:r>
              <a:rPr lang="es-419" dirty="0" err="1" smtClean="0"/>
              <a:t>ped.costo</a:t>
            </a:r>
            <a:r>
              <a:rPr lang="es-419" dirty="0" smtClean="0"/>
              <a:t> = '15Bs';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03" y="407869"/>
            <a:ext cx="4909081" cy="257422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93" y="3178333"/>
            <a:ext cx="4596714" cy="271172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6366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1" y="306117"/>
            <a:ext cx="6309869" cy="40011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sz="2000" b="1" cap="none" spc="0" dirty="0" smtClean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13.Crear un función que compare dos códigos de materia.</a:t>
            </a:r>
            <a:endParaRPr lang="es-ES" sz="2000" b="1" cap="none" spc="0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7181" y="864973"/>
            <a:ext cx="3129716" cy="34163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Resolver </a:t>
            </a:r>
            <a:r>
              <a:rPr lang="es-419" dirty="0"/>
              <a:t>lo siguiente: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Mostrar los nombres y apellidos de los estudiantes inscritos en la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materia ARQ-105, adicionalmente mostrar el nombre de la materia.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Deberá de crear una función que reciba dos parámetros y esta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función deberá ser utilizada en la cláusula WHERE.</a:t>
            </a:r>
            <a:endParaRPr lang="es-419" dirty="0"/>
          </a:p>
        </p:txBody>
      </p:sp>
      <p:sp>
        <p:nvSpPr>
          <p:cNvPr id="7" name="CuadroTexto 6"/>
          <p:cNvSpPr txBox="1"/>
          <p:nvPr/>
        </p:nvSpPr>
        <p:spPr>
          <a:xfrm>
            <a:off x="3444078" y="3828211"/>
            <a:ext cx="7158019" cy="286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 err="1"/>
              <a:t>create</a:t>
            </a:r>
            <a:r>
              <a:rPr lang="es-419" dirty="0"/>
              <a:t> </a:t>
            </a:r>
            <a:r>
              <a:rPr lang="es-419" dirty="0" err="1"/>
              <a:t>function</a:t>
            </a:r>
            <a:r>
              <a:rPr lang="es-419" dirty="0"/>
              <a:t> Materias(materia </a:t>
            </a:r>
            <a:r>
              <a:rPr lang="es-419" dirty="0" err="1"/>
              <a:t>varchar</a:t>
            </a:r>
            <a:r>
              <a:rPr lang="es-419" dirty="0"/>
              <a:t>(15),</a:t>
            </a:r>
            <a:r>
              <a:rPr lang="es-419" dirty="0" err="1"/>
              <a:t>codigoMat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(15))</a:t>
            </a:r>
          </a:p>
          <a:p>
            <a:r>
              <a:rPr lang="es-419" dirty="0"/>
              <a:t>  </a:t>
            </a:r>
            <a:r>
              <a:rPr lang="es-419" dirty="0" err="1"/>
              <a:t>returns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(50)</a:t>
            </a:r>
          </a:p>
          <a:p>
            <a:r>
              <a:rPr lang="es-419" dirty="0"/>
              <a:t>  </a:t>
            </a:r>
            <a:r>
              <a:rPr lang="es-419" dirty="0" err="1"/>
              <a:t>begin</a:t>
            </a:r>
            <a:endParaRPr lang="es-419" dirty="0"/>
          </a:p>
          <a:p>
            <a:r>
              <a:rPr lang="es-419" dirty="0"/>
              <a:t>      </a:t>
            </a:r>
            <a:r>
              <a:rPr lang="es-419" dirty="0" err="1"/>
              <a:t>return</a:t>
            </a:r>
            <a:r>
              <a:rPr lang="es-419" dirty="0"/>
              <a:t> materia = </a:t>
            </a:r>
            <a:r>
              <a:rPr lang="es-419" dirty="0" err="1"/>
              <a:t>codigoMat</a:t>
            </a:r>
            <a:r>
              <a:rPr lang="es-419" dirty="0"/>
              <a:t>;</a:t>
            </a:r>
          </a:p>
          <a:p>
            <a:r>
              <a:rPr lang="es-419" dirty="0"/>
              <a:t>  </a:t>
            </a:r>
            <a:r>
              <a:rPr lang="es-419" dirty="0" err="1"/>
              <a:t>end</a:t>
            </a:r>
            <a:r>
              <a:rPr lang="es-419" dirty="0"/>
              <a:t>;</a:t>
            </a:r>
          </a:p>
          <a:p>
            <a:r>
              <a:rPr lang="es-419" dirty="0" err="1"/>
              <a:t>select</a:t>
            </a:r>
            <a:r>
              <a:rPr lang="es-419" dirty="0"/>
              <a:t> </a:t>
            </a:r>
            <a:r>
              <a:rPr lang="es-419" dirty="0" err="1"/>
              <a:t>est.nombres,est.apellidos,mat.nombre_mat,mat.cod_mat</a:t>
            </a:r>
            <a:endParaRPr lang="es-419" dirty="0"/>
          </a:p>
          <a:p>
            <a:r>
              <a:rPr lang="es-419" dirty="0" err="1"/>
              <a:t>from</a:t>
            </a:r>
            <a:r>
              <a:rPr lang="es-419" dirty="0"/>
              <a:t> </a:t>
            </a:r>
            <a:r>
              <a:rPr lang="es-419" dirty="0" err="1"/>
              <a:t>inscripcion</a:t>
            </a:r>
            <a:r>
              <a:rPr lang="es-419" dirty="0"/>
              <a:t> as </a:t>
            </a:r>
            <a:r>
              <a:rPr lang="es-419" dirty="0" err="1"/>
              <a:t>ins</a:t>
            </a:r>
            <a:endParaRPr lang="es-419" dirty="0"/>
          </a:p>
          <a:p>
            <a:r>
              <a:rPr lang="es-419" dirty="0"/>
              <a:t>INNER JOIN estudiantes AS </a:t>
            </a:r>
            <a:r>
              <a:rPr lang="es-419" dirty="0" err="1"/>
              <a:t>est</a:t>
            </a:r>
            <a:r>
              <a:rPr lang="es-419" dirty="0"/>
              <a:t> ON </a:t>
            </a:r>
            <a:r>
              <a:rPr lang="es-419" dirty="0" err="1"/>
              <a:t>ins.id_est</a:t>
            </a:r>
            <a:r>
              <a:rPr lang="es-419" dirty="0"/>
              <a:t> = </a:t>
            </a:r>
            <a:r>
              <a:rPr lang="es-419" dirty="0" err="1"/>
              <a:t>est.id_est</a:t>
            </a:r>
            <a:endParaRPr lang="es-419" dirty="0"/>
          </a:p>
          <a:p>
            <a:r>
              <a:rPr lang="es-419" dirty="0"/>
              <a:t>         INNER JOIN materias AS </a:t>
            </a:r>
            <a:r>
              <a:rPr lang="es-419" dirty="0" err="1"/>
              <a:t>mat</a:t>
            </a:r>
            <a:r>
              <a:rPr lang="es-419" dirty="0"/>
              <a:t> ON </a:t>
            </a:r>
            <a:r>
              <a:rPr lang="es-419" dirty="0" err="1"/>
              <a:t>ins.id_mat</a:t>
            </a:r>
            <a:r>
              <a:rPr lang="es-419" dirty="0"/>
              <a:t> = </a:t>
            </a:r>
            <a:r>
              <a:rPr lang="es-419" dirty="0" err="1"/>
              <a:t>mat.id_mat</a:t>
            </a:r>
            <a:endParaRPr lang="es-419" dirty="0"/>
          </a:p>
          <a:p>
            <a:r>
              <a:rPr lang="es-419" dirty="0" err="1"/>
              <a:t>where</a:t>
            </a:r>
            <a:r>
              <a:rPr lang="es-419" dirty="0"/>
              <a:t> Materias(mat.cod_mat,'ARQ-105');</a:t>
            </a:r>
            <a:endParaRPr lang="es-419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468" y="728557"/>
            <a:ext cx="4736602" cy="274529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2105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7181" y="306117"/>
            <a:ext cx="8705717" cy="70788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sz="2000" b="1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14.Crear una función que permita obtener el promedio de las edades del género</a:t>
            </a:r>
          </a:p>
          <a:p>
            <a:r>
              <a:rPr lang="es-419" sz="2000" b="1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masculino o femenino de los estudiantes inscritos en la asignatura ARQ-104.</a:t>
            </a:r>
            <a:endParaRPr lang="es-ES" sz="2000" b="1" cap="none" spc="0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7181" y="1313615"/>
            <a:ext cx="3129716" cy="1200329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La </a:t>
            </a:r>
            <a:r>
              <a:rPr lang="es-419" dirty="0"/>
              <a:t>función recibe como parámetro solo el género.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La función </a:t>
            </a:r>
            <a:r>
              <a:rPr lang="es-419" dirty="0"/>
              <a:t>retorna un valor numérico.</a:t>
            </a:r>
            <a:endParaRPr lang="es-419" dirty="0"/>
          </a:p>
        </p:txBody>
      </p:sp>
      <p:sp>
        <p:nvSpPr>
          <p:cNvPr id="6" name="CuadroTexto 5"/>
          <p:cNvSpPr txBox="1"/>
          <p:nvPr/>
        </p:nvSpPr>
        <p:spPr>
          <a:xfrm>
            <a:off x="297224" y="2839312"/>
            <a:ext cx="7158019" cy="3693319"/>
          </a:xfrm>
          <a:prstGeom prst="rect">
            <a:avLst/>
          </a:prstGeom>
          <a:solidFill>
            <a:srgbClr val="00B0F0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/>
              <a:t>CREATE FUNCTION </a:t>
            </a:r>
            <a:r>
              <a:rPr lang="es-419" dirty="0" err="1"/>
              <a:t>Promedio_edades</a:t>
            </a:r>
            <a:r>
              <a:rPr lang="es-419" dirty="0"/>
              <a:t>(genero </a:t>
            </a:r>
            <a:r>
              <a:rPr lang="es-419" dirty="0" err="1"/>
              <a:t>varchar</a:t>
            </a:r>
            <a:r>
              <a:rPr lang="es-419" dirty="0"/>
              <a:t>(20)) </a:t>
            </a:r>
            <a:r>
              <a:rPr lang="es-419" dirty="0" err="1"/>
              <a:t>returns</a:t>
            </a:r>
            <a:endParaRPr lang="es-419" dirty="0"/>
          </a:p>
          <a:p>
            <a:r>
              <a:rPr lang="es-419" dirty="0" err="1"/>
              <a:t>int</a:t>
            </a:r>
            <a:endParaRPr lang="es-419" dirty="0"/>
          </a:p>
          <a:p>
            <a:r>
              <a:rPr lang="es-419" dirty="0" err="1"/>
              <a:t>begin</a:t>
            </a:r>
            <a:endParaRPr lang="es-419" dirty="0"/>
          </a:p>
          <a:p>
            <a:r>
              <a:rPr lang="es-419" dirty="0"/>
              <a:t>    </a:t>
            </a:r>
            <a:r>
              <a:rPr lang="es-419" dirty="0" err="1"/>
              <a:t>return</a:t>
            </a:r>
            <a:r>
              <a:rPr lang="es-419" dirty="0"/>
              <a:t> (</a:t>
            </a:r>
          </a:p>
          <a:p>
            <a:r>
              <a:rPr lang="es-419" dirty="0"/>
              <a:t>        SELECT AVG(</a:t>
            </a:r>
            <a:r>
              <a:rPr lang="es-419" dirty="0" err="1"/>
              <a:t>est.edad</a:t>
            </a:r>
            <a:r>
              <a:rPr lang="es-419" dirty="0"/>
              <a:t>)</a:t>
            </a:r>
          </a:p>
          <a:p>
            <a:r>
              <a:rPr lang="es-419" dirty="0"/>
              <a:t>        FROM estudiantes AS </a:t>
            </a:r>
            <a:r>
              <a:rPr lang="es-419" dirty="0" err="1"/>
              <a:t>est</a:t>
            </a:r>
            <a:endParaRPr lang="es-419" dirty="0"/>
          </a:p>
          <a:p>
            <a:r>
              <a:rPr lang="es-419" dirty="0"/>
              <a:t>        INNER JOIN </a:t>
            </a:r>
            <a:r>
              <a:rPr lang="es-419" dirty="0" err="1"/>
              <a:t>inscripcion</a:t>
            </a:r>
            <a:r>
              <a:rPr lang="es-419" dirty="0"/>
              <a:t> AS i ON </a:t>
            </a:r>
            <a:r>
              <a:rPr lang="es-419" dirty="0" err="1"/>
              <a:t>est.id_est</a:t>
            </a:r>
            <a:r>
              <a:rPr lang="es-419" dirty="0"/>
              <a:t> = </a:t>
            </a:r>
            <a:r>
              <a:rPr lang="es-419" dirty="0" err="1"/>
              <a:t>i.id_est</a:t>
            </a:r>
            <a:endParaRPr lang="es-419" dirty="0"/>
          </a:p>
          <a:p>
            <a:r>
              <a:rPr lang="es-419" dirty="0"/>
              <a:t>        INNER JOIN materias AS m ON </a:t>
            </a:r>
            <a:r>
              <a:rPr lang="es-419" dirty="0" err="1"/>
              <a:t>i.id_mat</a:t>
            </a:r>
            <a:r>
              <a:rPr lang="es-419" dirty="0"/>
              <a:t> = </a:t>
            </a:r>
            <a:r>
              <a:rPr lang="es-419" dirty="0" err="1"/>
              <a:t>m.id_mat</a:t>
            </a:r>
            <a:endParaRPr lang="es-419" dirty="0"/>
          </a:p>
          <a:p>
            <a:r>
              <a:rPr lang="es-419" dirty="0"/>
              <a:t>        WHERE </a:t>
            </a:r>
            <a:r>
              <a:rPr lang="es-419" dirty="0" err="1"/>
              <a:t>m.cod_mat</a:t>
            </a:r>
            <a:r>
              <a:rPr lang="es-419" dirty="0"/>
              <a:t> = 'ARQ-104'</a:t>
            </a:r>
          </a:p>
          <a:p>
            <a:r>
              <a:rPr lang="es-419" dirty="0"/>
              <a:t>        );</a:t>
            </a:r>
          </a:p>
          <a:p>
            <a:r>
              <a:rPr lang="es-419" dirty="0" err="1"/>
              <a:t>end</a:t>
            </a:r>
            <a:r>
              <a:rPr lang="es-419" dirty="0"/>
              <a:t>;</a:t>
            </a:r>
          </a:p>
          <a:p>
            <a:endParaRPr lang="es-419" dirty="0"/>
          </a:p>
          <a:p>
            <a:r>
              <a:rPr lang="es-419" dirty="0" err="1"/>
              <a:t>select</a:t>
            </a:r>
            <a:r>
              <a:rPr lang="es-419" dirty="0"/>
              <a:t> </a:t>
            </a:r>
            <a:r>
              <a:rPr lang="es-419" dirty="0" err="1"/>
              <a:t>Promedio_edades</a:t>
            </a:r>
            <a:r>
              <a:rPr lang="es-419" dirty="0"/>
              <a:t>('masculino');</a:t>
            </a:r>
            <a:endParaRPr lang="es-419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04" y="1754658"/>
            <a:ext cx="3880458" cy="396621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6285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1" y="306117"/>
            <a:ext cx="6187656" cy="40011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sz="2000" b="1" dirty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15.Crear una función que permita concatenar 3 cadenas.</a:t>
            </a:r>
            <a:endParaRPr lang="es-419" sz="2000" b="1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7181" y="880539"/>
            <a:ext cx="3129716" cy="2308324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 </a:t>
            </a:r>
            <a:r>
              <a:rPr lang="es-419" dirty="0"/>
              <a:t>La función recibe 3 parámetros.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Si </a:t>
            </a:r>
            <a:r>
              <a:rPr lang="es-419" dirty="0"/>
              <a:t>la cadenas fuesen: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Pepito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</a:t>
            </a:r>
            <a:r>
              <a:rPr lang="es-419" dirty="0" err="1"/>
              <a:t>Perez</a:t>
            </a:r>
            <a:endParaRPr lang="es-419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50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○ La salida debería ser: Pepito - </a:t>
            </a:r>
            <a:r>
              <a:rPr lang="es-419" dirty="0" err="1"/>
              <a:t>Perez</a:t>
            </a:r>
            <a:r>
              <a:rPr lang="es-419" dirty="0"/>
              <a:t> - 50</a:t>
            </a:r>
            <a:endParaRPr lang="es-419" dirty="0"/>
          </a:p>
        </p:txBody>
      </p:sp>
      <p:sp>
        <p:nvSpPr>
          <p:cNvPr id="5" name="CuadroTexto 4"/>
          <p:cNvSpPr txBox="1"/>
          <p:nvPr/>
        </p:nvSpPr>
        <p:spPr>
          <a:xfrm>
            <a:off x="157181" y="3564241"/>
            <a:ext cx="7158019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 err="1"/>
              <a:t>create</a:t>
            </a:r>
            <a:r>
              <a:rPr lang="es-419" dirty="0"/>
              <a:t> </a:t>
            </a:r>
            <a:r>
              <a:rPr lang="es-419" dirty="0" err="1"/>
              <a:t>function</a:t>
            </a:r>
            <a:r>
              <a:rPr lang="es-419" dirty="0"/>
              <a:t> </a:t>
            </a:r>
            <a:r>
              <a:rPr lang="es-419" dirty="0" err="1"/>
              <a:t>nombre_apellidos</a:t>
            </a:r>
            <a:r>
              <a:rPr lang="es-419" dirty="0"/>
              <a:t>(nombres </a:t>
            </a:r>
            <a:r>
              <a:rPr lang="es-419" dirty="0" err="1"/>
              <a:t>varchar</a:t>
            </a:r>
            <a:r>
              <a:rPr lang="es-419" dirty="0"/>
              <a:t>(50), apellidos </a:t>
            </a:r>
            <a:r>
              <a:rPr lang="es-419" dirty="0" err="1"/>
              <a:t>varchar</a:t>
            </a:r>
            <a:r>
              <a:rPr lang="es-419" dirty="0"/>
              <a:t>(50),edad </a:t>
            </a:r>
            <a:r>
              <a:rPr lang="es-419" dirty="0" err="1"/>
              <a:t>integer</a:t>
            </a:r>
            <a:r>
              <a:rPr lang="es-419" dirty="0"/>
              <a:t>)</a:t>
            </a:r>
          </a:p>
          <a:p>
            <a:r>
              <a:rPr lang="es-419" dirty="0"/>
              <a:t>  </a:t>
            </a:r>
            <a:r>
              <a:rPr lang="es-419" dirty="0" err="1"/>
              <a:t>returns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(100)</a:t>
            </a:r>
          </a:p>
          <a:p>
            <a:r>
              <a:rPr lang="es-419" dirty="0"/>
              <a:t>  </a:t>
            </a:r>
            <a:r>
              <a:rPr lang="es-419" dirty="0" err="1"/>
              <a:t>begin</a:t>
            </a:r>
            <a:endParaRPr lang="es-419" dirty="0"/>
          </a:p>
          <a:p>
            <a:r>
              <a:rPr lang="es-419" dirty="0"/>
              <a:t>    declare resultado </a:t>
            </a:r>
            <a:r>
              <a:rPr lang="es-419" dirty="0" err="1"/>
              <a:t>varchar</a:t>
            </a:r>
            <a:r>
              <a:rPr lang="es-419" dirty="0"/>
              <a:t>(100) default '';</a:t>
            </a:r>
          </a:p>
          <a:p>
            <a:r>
              <a:rPr lang="es-419" dirty="0"/>
              <a:t>    set resultado = (nombres, apellidos, edad);</a:t>
            </a:r>
          </a:p>
          <a:p>
            <a:r>
              <a:rPr lang="es-419" dirty="0"/>
              <a:t>    </a:t>
            </a:r>
            <a:r>
              <a:rPr lang="es-419" dirty="0" err="1"/>
              <a:t>return</a:t>
            </a:r>
            <a:r>
              <a:rPr lang="es-419" dirty="0"/>
              <a:t> resultado;</a:t>
            </a:r>
          </a:p>
          <a:p>
            <a:r>
              <a:rPr lang="es-419" dirty="0"/>
              <a:t>  </a:t>
            </a:r>
            <a:r>
              <a:rPr lang="es-419" dirty="0" err="1"/>
              <a:t>end</a:t>
            </a:r>
            <a:r>
              <a:rPr lang="es-419" dirty="0"/>
              <a:t>;</a:t>
            </a:r>
          </a:p>
          <a:p>
            <a:r>
              <a:rPr lang="es-419" dirty="0" err="1"/>
              <a:t>select</a:t>
            </a:r>
            <a:r>
              <a:rPr lang="es-419" dirty="0"/>
              <a:t> </a:t>
            </a:r>
            <a:r>
              <a:rPr lang="es-419" dirty="0" err="1"/>
              <a:t>nombre_apellidos</a:t>
            </a:r>
            <a:r>
              <a:rPr lang="es-419" dirty="0"/>
              <a:t>('PEPITO-', 'PEREZ-', 50) as </a:t>
            </a:r>
            <a:r>
              <a:rPr lang="es-419" dirty="0" err="1"/>
              <a:t>NombreCompleto</a:t>
            </a:r>
            <a:r>
              <a:rPr lang="es-419" dirty="0"/>
              <a:t>;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07" y="706227"/>
            <a:ext cx="5114022" cy="26001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303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57181" y="306117"/>
            <a:ext cx="5189369" cy="40011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sz="2000" b="1" dirty="0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16.Crear una función de acuerdo a lo siguiente:</a:t>
            </a:r>
            <a:endParaRPr lang="es-419" sz="2000" b="1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57181" y="965957"/>
            <a:ext cx="3525132" cy="48013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Mostrar </a:t>
            </a:r>
            <a:r>
              <a:rPr lang="es-419" dirty="0"/>
              <a:t>el nombre, apellidos y el semestre de todos los estudiantes </a:t>
            </a:r>
            <a:r>
              <a:rPr lang="es-419" dirty="0" smtClean="0"/>
              <a:t>que estén </a:t>
            </a:r>
            <a:r>
              <a:rPr lang="es-419" dirty="0"/>
              <a:t>inscritos. Siempre y cuando la suma de las edades del sexo </a:t>
            </a:r>
            <a:r>
              <a:rPr lang="es-419" dirty="0" smtClean="0"/>
              <a:t>femenino o </a:t>
            </a:r>
            <a:r>
              <a:rPr lang="es-419" dirty="0"/>
              <a:t>masculino sea par y mayores a cierta edad.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Debe </a:t>
            </a:r>
            <a:r>
              <a:rPr lang="es-419" dirty="0"/>
              <a:t>de crear una función que sume las edades (recibir como parámetro </a:t>
            </a:r>
            <a:r>
              <a:rPr lang="es-419" dirty="0" smtClean="0"/>
              <a:t>el sexo</a:t>
            </a:r>
            <a:r>
              <a:rPr lang="es-419" dirty="0"/>
              <a:t>, y la edad).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Ejemplo: sexo=’Masculino’ y edad=22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Note que la función recibe 2 parámetros.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La </a:t>
            </a:r>
            <a:r>
              <a:rPr lang="es-419" dirty="0"/>
              <a:t>función creada anteriormente debe utilizarse en la consulta SQL. (</a:t>
            </a:r>
            <a:r>
              <a:rPr lang="es-419" dirty="0" smtClean="0"/>
              <a:t>Cláusula WHERE</a:t>
            </a:r>
            <a:r>
              <a:rPr lang="es-419" dirty="0"/>
              <a:t>).</a:t>
            </a:r>
            <a:endParaRPr lang="es-419" dirty="0"/>
          </a:p>
        </p:txBody>
      </p:sp>
      <p:sp>
        <p:nvSpPr>
          <p:cNvPr id="6" name="CuadroTexto 5"/>
          <p:cNvSpPr txBox="1"/>
          <p:nvPr/>
        </p:nvSpPr>
        <p:spPr>
          <a:xfrm>
            <a:off x="3996013" y="1422404"/>
            <a:ext cx="7158019" cy="5078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 err="1"/>
              <a:t>create</a:t>
            </a:r>
            <a:r>
              <a:rPr lang="es-419" dirty="0"/>
              <a:t> </a:t>
            </a:r>
            <a:r>
              <a:rPr lang="es-419" dirty="0" err="1"/>
              <a:t>function</a:t>
            </a:r>
            <a:r>
              <a:rPr lang="es-419" dirty="0"/>
              <a:t> </a:t>
            </a:r>
            <a:r>
              <a:rPr lang="es-419" dirty="0" err="1"/>
              <a:t>sum_edades</a:t>
            </a:r>
            <a:r>
              <a:rPr lang="es-419" dirty="0"/>
              <a:t>(sexo </a:t>
            </a:r>
            <a:r>
              <a:rPr lang="es-419" dirty="0" err="1"/>
              <a:t>varchar</a:t>
            </a:r>
            <a:r>
              <a:rPr lang="es-419" dirty="0"/>
              <a:t>(10),edad </a:t>
            </a:r>
            <a:r>
              <a:rPr lang="es-419" dirty="0" err="1"/>
              <a:t>integer</a:t>
            </a:r>
            <a:r>
              <a:rPr lang="es-419" dirty="0"/>
              <a:t>)</a:t>
            </a:r>
          </a:p>
          <a:p>
            <a:r>
              <a:rPr lang="es-419" dirty="0"/>
              <a:t>  </a:t>
            </a:r>
            <a:r>
              <a:rPr lang="es-419" dirty="0" err="1"/>
              <a:t>returns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(20)</a:t>
            </a:r>
          </a:p>
          <a:p>
            <a:r>
              <a:rPr lang="es-419" dirty="0"/>
              <a:t>    </a:t>
            </a:r>
            <a:r>
              <a:rPr lang="es-419" dirty="0" err="1"/>
              <a:t>begin</a:t>
            </a:r>
            <a:endParaRPr lang="es-419" dirty="0"/>
          </a:p>
          <a:p>
            <a:r>
              <a:rPr lang="es-419" dirty="0"/>
              <a:t>    declare </a:t>
            </a:r>
            <a:r>
              <a:rPr lang="es-419" dirty="0" err="1"/>
              <a:t>sumaEdades</a:t>
            </a:r>
            <a:r>
              <a:rPr lang="es-419" dirty="0"/>
              <a:t> </a:t>
            </a:r>
            <a:r>
              <a:rPr lang="es-419" dirty="0" err="1"/>
              <a:t>integer</a:t>
            </a:r>
            <a:r>
              <a:rPr lang="es-419" dirty="0"/>
              <a:t> default 0;</a:t>
            </a:r>
          </a:p>
          <a:p>
            <a:endParaRPr lang="es-419" dirty="0"/>
          </a:p>
          <a:p>
            <a:r>
              <a:rPr lang="es-419" dirty="0"/>
              <a:t>    </a:t>
            </a:r>
            <a:r>
              <a:rPr lang="es-419" dirty="0" err="1"/>
              <a:t>select</a:t>
            </a:r>
            <a:r>
              <a:rPr lang="es-419" dirty="0"/>
              <a:t> SUM(</a:t>
            </a:r>
            <a:r>
              <a:rPr lang="es-419" dirty="0" err="1"/>
              <a:t>est.edad</a:t>
            </a:r>
            <a:r>
              <a:rPr lang="es-419" dirty="0"/>
              <a:t>) INTO </a:t>
            </a:r>
            <a:r>
              <a:rPr lang="es-419" dirty="0" err="1"/>
              <a:t>sumaEdades</a:t>
            </a:r>
            <a:endParaRPr lang="es-419" dirty="0"/>
          </a:p>
          <a:p>
            <a:r>
              <a:rPr lang="es-419" dirty="0"/>
              <a:t>    </a:t>
            </a:r>
            <a:r>
              <a:rPr lang="es-419" dirty="0" err="1"/>
              <a:t>from</a:t>
            </a:r>
            <a:r>
              <a:rPr lang="es-419" dirty="0"/>
              <a:t> estudiantes AS </a:t>
            </a:r>
            <a:r>
              <a:rPr lang="es-419" dirty="0" err="1"/>
              <a:t>est</a:t>
            </a:r>
            <a:endParaRPr lang="es-419" dirty="0"/>
          </a:p>
          <a:p>
            <a:r>
              <a:rPr lang="es-419" dirty="0"/>
              <a:t>    </a:t>
            </a:r>
            <a:r>
              <a:rPr lang="es-419" dirty="0" err="1"/>
              <a:t>where</a:t>
            </a:r>
            <a:r>
              <a:rPr lang="es-419" dirty="0"/>
              <a:t> </a:t>
            </a:r>
            <a:r>
              <a:rPr lang="es-419" dirty="0" err="1"/>
              <a:t>est.sexo</a:t>
            </a:r>
            <a:r>
              <a:rPr lang="es-419" dirty="0"/>
              <a:t> = sexo and </a:t>
            </a:r>
            <a:r>
              <a:rPr lang="es-419" dirty="0" err="1"/>
              <a:t>est.edad</a:t>
            </a:r>
            <a:r>
              <a:rPr lang="es-419" dirty="0"/>
              <a:t> &gt; </a:t>
            </a:r>
            <a:r>
              <a:rPr lang="es-419" dirty="0" err="1"/>
              <a:t>est.edad</a:t>
            </a:r>
            <a:r>
              <a:rPr lang="es-419" dirty="0"/>
              <a:t>;</a:t>
            </a:r>
          </a:p>
          <a:p>
            <a:endParaRPr lang="es-419" dirty="0"/>
          </a:p>
          <a:p>
            <a:r>
              <a:rPr lang="es-419" dirty="0"/>
              <a:t>    </a:t>
            </a:r>
            <a:r>
              <a:rPr lang="es-419" dirty="0" err="1"/>
              <a:t>return</a:t>
            </a:r>
            <a:r>
              <a:rPr lang="es-419" dirty="0"/>
              <a:t> </a:t>
            </a:r>
            <a:r>
              <a:rPr lang="es-419" dirty="0" err="1"/>
              <a:t>sumaEdades</a:t>
            </a:r>
            <a:r>
              <a:rPr lang="es-419" dirty="0"/>
              <a:t>;</a:t>
            </a:r>
          </a:p>
          <a:p>
            <a:endParaRPr lang="es-419" dirty="0"/>
          </a:p>
          <a:p>
            <a:r>
              <a:rPr lang="es-419" dirty="0"/>
              <a:t>  </a:t>
            </a:r>
            <a:r>
              <a:rPr lang="es-419" dirty="0" err="1"/>
              <a:t>end</a:t>
            </a:r>
            <a:r>
              <a:rPr lang="es-419" dirty="0"/>
              <a:t>;</a:t>
            </a:r>
          </a:p>
          <a:p>
            <a:endParaRPr lang="es-419" dirty="0"/>
          </a:p>
          <a:p>
            <a:r>
              <a:rPr lang="es-419" dirty="0" err="1"/>
              <a:t>select</a:t>
            </a:r>
            <a:r>
              <a:rPr lang="es-419" dirty="0"/>
              <a:t> </a:t>
            </a:r>
            <a:r>
              <a:rPr lang="es-419" dirty="0" err="1"/>
              <a:t>est.nombres</a:t>
            </a:r>
            <a:r>
              <a:rPr lang="es-419" dirty="0"/>
              <a:t>, </a:t>
            </a:r>
            <a:r>
              <a:rPr lang="es-419" dirty="0" err="1"/>
              <a:t>est.apellidos,ins.semestre</a:t>
            </a:r>
            <a:endParaRPr lang="es-419" dirty="0"/>
          </a:p>
          <a:p>
            <a:r>
              <a:rPr lang="es-419" dirty="0" err="1"/>
              <a:t>from</a:t>
            </a:r>
            <a:r>
              <a:rPr lang="es-419" dirty="0"/>
              <a:t> </a:t>
            </a:r>
            <a:r>
              <a:rPr lang="es-419" dirty="0" err="1"/>
              <a:t>inscripcion</a:t>
            </a:r>
            <a:r>
              <a:rPr lang="es-419" dirty="0"/>
              <a:t> as </a:t>
            </a:r>
            <a:r>
              <a:rPr lang="es-419" dirty="0" err="1"/>
              <a:t>ins</a:t>
            </a:r>
            <a:endParaRPr lang="es-419" dirty="0"/>
          </a:p>
          <a:p>
            <a:r>
              <a:rPr lang="es-419" dirty="0"/>
              <a:t>INNER JOIN estudiantes AS </a:t>
            </a:r>
            <a:r>
              <a:rPr lang="es-419" dirty="0" err="1"/>
              <a:t>est</a:t>
            </a:r>
            <a:r>
              <a:rPr lang="es-419" dirty="0"/>
              <a:t> ON </a:t>
            </a:r>
            <a:r>
              <a:rPr lang="es-419" dirty="0" err="1"/>
              <a:t>ins.id_est</a:t>
            </a:r>
            <a:r>
              <a:rPr lang="es-419" dirty="0"/>
              <a:t> = </a:t>
            </a:r>
            <a:r>
              <a:rPr lang="es-419" dirty="0" err="1"/>
              <a:t>est.id_est</a:t>
            </a:r>
            <a:endParaRPr lang="es-419" dirty="0"/>
          </a:p>
          <a:p>
            <a:r>
              <a:rPr lang="es-419" dirty="0"/>
              <a:t>         INNER JOIN materias AS </a:t>
            </a:r>
            <a:r>
              <a:rPr lang="es-419" dirty="0" err="1"/>
              <a:t>mat</a:t>
            </a:r>
            <a:r>
              <a:rPr lang="es-419" dirty="0"/>
              <a:t> ON </a:t>
            </a:r>
            <a:r>
              <a:rPr lang="es-419" dirty="0" err="1"/>
              <a:t>ins.id_mat</a:t>
            </a:r>
            <a:r>
              <a:rPr lang="es-419" dirty="0"/>
              <a:t> = </a:t>
            </a:r>
            <a:r>
              <a:rPr lang="es-419" dirty="0" err="1"/>
              <a:t>mat.id_mat</a:t>
            </a:r>
            <a:endParaRPr lang="es-419" dirty="0"/>
          </a:p>
          <a:p>
            <a:r>
              <a:rPr lang="es-419" dirty="0" err="1"/>
              <a:t>where</a:t>
            </a:r>
            <a:r>
              <a:rPr lang="es-419" dirty="0"/>
              <a:t> </a:t>
            </a:r>
            <a:r>
              <a:rPr lang="es-419" dirty="0" err="1"/>
              <a:t>sum_edades</a:t>
            </a:r>
            <a:r>
              <a:rPr lang="es-419" dirty="0"/>
              <a:t>('masculino',22) %2 = 0;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344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7181" y="306117"/>
            <a:ext cx="5251438" cy="40011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sz="2000" b="1">
                <a:ln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 Crear una función de acuerdo a lo siguiente:</a:t>
            </a:r>
            <a:endParaRPr lang="es-419" sz="2000" b="1" dirty="0">
              <a:ln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7181" y="880539"/>
            <a:ext cx="3129716" cy="3139321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 smtClean="0"/>
              <a:t>Crear </a:t>
            </a:r>
            <a:r>
              <a:rPr lang="es-419" dirty="0"/>
              <a:t>una función sobre la tabla estudiantes que compara un nombre </a:t>
            </a:r>
            <a:r>
              <a:rPr lang="es-419" dirty="0" smtClean="0"/>
              <a:t>y apellidos</a:t>
            </a:r>
            <a:r>
              <a:rPr lang="es-419" dirty="0"/>
              <a:t>. (si existe este nombre y apellido mostrar todos los datos </a:t>
            </a:r>
            <a:r>
              <a:rPr lang="es-419" dirty="0" smtClean="0"/>
              <a:t>del estudiante</a:t>
            </a:r>
            <a:r>
              <a:rPr lang="es-419" dirty="0"/>
              <a:t>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La función devuelve un </a:t>
            </a:r>
            <a:r>
              <a:rPr lang="es-419" dirty="0" err="1"/>
              <a:t>boolean</a:t>
            </a:r>
            <a:r>
              <a:rPr lang="es-419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dirty="0"/>
              <a:t>■ La función debe recibir el nombre y sus apellidos.</a:t>
            </a:r>
            <a:endParaRPr lang="es-419" dirty="0"/>
          </a:p>
        </p:txBody>
      </p:sp>
      <p:sp>
        <p:nvSpPr>
          <p:cNvPr id="5" name="CuadroTexto 4"/>
          <p:cNvSpPr txBox="1"/>
          <p:nvPr/>
        </p:nvSpPr>
        <p:spPr>
          <a:xfrm>
            <a:off x="3444078" y="3667898"/>
            <a:ext cx="7158019" cy="28623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s-419" dirty="0" err="1"/>
              <a:t>create</a:t>
            </a:r>
            <a:r>
              <a:rPr lang="es-419" dirty="0"/>
              <a:t> </a:t>
            </a:r>
            <a:r>
              <a:rPr lang="es-419" dirty="0" err="1"/>
              <a:t>function</a:t>
            </a:r>
            <a:r>
              <a:rPr lang="es-419" dirty="0"/>
              <a:t> Materias(materia </a:t>
            </a:r>
            <a:r>
              <a:rPr lang="es-419" dirty="0" err="1"/>
              <a:t>varchar</a:t>
            </a:r>
            <a:r>
              <a:rPr lang="es-419" dirty="0"/>
              <a:t>(15),</a:t>
            </a:r>
            <a:r>
              <a:rPr lang="es-419" dirty="0" err="1"/>
              <a:t>codigoMat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(15))</a:t>
            </a:r>
          </a:p>
          <a:p>
            <a:r>
              <a:rPr lang="es-419" dirty="0"/>
              <a:t>  </a:t>
            </a:r>
            <a:r>
              <a:rPr lang="es-419" dirty="0" err="1"/>
              <a:t>returns</a:t>
            </a:r>
            <a:r>
              <a:rPr lang="es-419" dirty="0"/>
              <a:t> </a:t>
            </a:r>
            <a:r>
              <a:rPr lang="es-419" dirty="0" err="1"/>
              <a:t>varchar</a:t>
            </a:r>
            <a:r>
              <a:rPr lang="es-419" dirty="0"/>
              <a:t>(50)</a:t>
            </a:r>
          </a:p>
          <a:p>
            <a:r>
              <a:rPr lang="es-419" dirty="0"/>
              <a:t>  </a:t>
            </a:r>
            <a:r>
              <a:rPr lang="es-419" dirty="0" err="1"/>
              <a:t>begin</a:t>
            </a:r>
            <a:endParaRPr lang="es-419" dirty="0"/>
          </a:p>
          <a:p>
            <a:r>
              <a:rPr lang="es-419" dirty="0"/>
              <a:t>      </a:t>
            </a:r>
            <a:r>
              <a:rPr lang="es-419" dirty="0" err="1"/>
              <a:t>return</a:t>
            </a:r>
            <a:r>
              <a:rPr lang="es-419" dirty="0"/>
              <a:t> materia = </a:t>
            </a:r>
            <a:r>
              <a:rPr lang="es-419" dirty="0" err="1"/>
              <a:t>codigoMat</a:t>
            </a:r>
            <a:r>
              <a:rPr lang="es-419" dirty="0"/>
              <a:t>;</a:t>
            </a:r>
          </a:p>
          <a:p>
            <a:r>
              <a:rPr lang="es-419" dirty="0"/>
              <a:t>  </a:t>
            </a:r>
            <a:r>
              <a:rPr lang="es-419" dirty="0" err="1"/>
              <a:t>end</a:t>
            </a:r>
            <a:r>
              <a:rPr lang="es-419" dirty="0"/>
              <a:t>;</a:t>
            </a:r>
          </a:p>
          <a:p>
            <a:r>
              <a:rPr lang="es-419" dirty="0" err="1"/>
              <a:t>select</a:t>
            </a:r>
            <a:r>
              <a:rPr lang="es-419" dirty="0"/>
              <a:t> </a:t>
            </a:r>
            <a:r>
              <a:rPr lang="es-419" dirty="0" err="1"/>
              <a:t>est.nombres,est.apellidos,mat.nombre_mat,mat.cod_mat</a:t>
            </a:r>
            <a:endParaRPr lang="es-419" dirty="0"/>
          </a:p>
          <a:p>
            <a:r>
              <a:rPr lang="es-419" dirty="0" err="1"/>
              <a:t>from</a:t>
            </a:r>
            <a:r>
              <a:rPr lang="es-419" dirty="0"/>
              <a:t> </a:t>
            </a:r>
            <a:r>
              <a:rPr lang="es-419" dirty="0" err="1"/>
              <a:t>inscripcion</a:t>
            </a:r>
            <a:r>
              <a:rPr lang="es-419" dirty="0"/>
              <a:t> as </a:t>
            </a:r>
            <a:r>
              <a:rPr lang="es-419" dirty="0" err="1"/>
              <a:t>ins</a:t>
            </a:r>
            <a:endParaRPr lang="es-419" dirty="0"/>
          </a:p>
          <a:p>
            <a:r>
              <a:rPr lang="es-419" dirty="0"/>
              <a:t>INNER JOIN estudiantes AS </a:t>
            </a:r>
            <a:r>
              <a:rPr lang="es-419" dirty="0" err="1"/>
              <a:t>est</a:t>
            </a:r>
            <a:r>
              <a:rPr lang="es-419" dirty="0"/>
              <a:t> ON </a:t>
            </a:r>
            <a:r>
              <a:rPr lang="es-419" dirty="0" err="1"/>
              <a:t>ins.id_est</a:t>
            </a:r>
            <a:r>
              <a:rPr lang="es-419" dirty="0"/>
              <a:t> = </a:t>
            </a:r>
            <a:r>
              <a:rPr lang="es-419" dirty="0" err="1"/>
              <a:t>est.id_est</a:t>
            </a:r>
            <a:endParaRPr lang="es-419" dirty="0"/>
          </a:p>
          <a:p>
            <a:r>
              <a:rPr lang="es-419" dirty="0"/>
              <a:t>         INNER JOIN materias AS </a:t>
            </a:r>
            <a:r>
              <a:rPr lang="es-419" dirty="0" err="1"/>
              <a:t>mat</a:t>
            </a:r>
            <a:r>
              <a:rPr lang="es-419" dirty="0"/>
              <a:t> ON </a:t>
            </a:r>
            <a:r>
              <a:rPr lang="es-419" dirty="0" err="1"/>
              <a:t>ins.id_mat</a:t>
            </a:r>
            <a:r>
              <a:rPr lang="es-419" dirty="0"/>
              <a:t> = </a:t>
            </a:r>
            <a:r>
              <a:rPr lang="es-419" dirty="0" err="1"/>
              <a:t>mat.id_mat</a:t>
            </a:r>
            <a:endParaRPr lang="es-419" dirty="0"/>
          </a:p>
          <a:p>
            <a:r>
              <a:rPr lang="es-419" dirty="0" err="1"/>
              <a:t>where</a:t>
            </a:r>
            <a:r>
              <a:rPr lang="es-419" dirty="0"/>
              <a:t> Materias(mat.cod_mat,'ARQ-105');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73" y="506172"/>
            <a:ext cx="5778844" cy="288176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3389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605947" y="1781086"/>
            <a:ext cx="64335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¡GRACIAS POR SU ATENCIÓN!</a:t>
            </a:r>
            <a:endParaRPr lang="es-ES" sz="4000" b="1" cap="none" spc="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Cubo 6"/>
          <p:cNvSpPr/>
          <p:nvPr/>
        </p:nvSpPr>
        <p:spPr>
          <a:xfrm>
            <a:off x="7315200" y="3484604"/>
            <a:ext cx="3707028" cy="3105665"/>
          </a:xfrm>
          <a:prstGeom prst="cube">
            <a:avLst/>
          </a:prstGeom>
          <a:ln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" name="CuadroTexto 1"/>
          <p:cNvSpPr txBox="1"/>
          <p:nvPr/>
        </p:nvSpPr>
        <p:spPr>
          <a:xfrm>
            <a:off x="7512908" y="4234249"/>
            <a:ext cx="27267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 smtClean="0">
                <a:latin typeface="Algerian" panose="04020705040A02060702" pitchFamily="82" charset="0"/>
              </a:rPr>
              <a:t>ENLACE DEL VIDEO</a:t>
            </a:r>
          </a:p>
          <a:p>
            <a:pPr algn="ctr"/>
            <a:endParaRPr lang="es-MX" b="1" u="sng" dirty="0" smtClean="0">
              <a:latin typeface="Algerian" panose="04020705040A02060702" pitchFamily="82" charset="0"/>
            </a:endParaRPr>
          </a:p>
          <a:p>
            <a:pPr algn="ctr"/>
            <a:r>
              <a:rPr lang="es-MX" b="1" u="sng" dirty="0" smtClean="0">
                <a:latin typeface="Algerian" panose="04020705040A02060702" pitchFamily="82" charset="0"/>
                <a:hlinkClick r:id="rId3"/>
              </a:rPr>
              <a:t>https://drive.google.com/file/d/1xmTuD3o8mHrytxGD0FBH85I18yoUxOGh/view?usp=sharing</a:t>
            </a:r>
            <a:endParaRPr lang="es-MX" b="1" u="sng" dirty="0" smtClean="0">
              <a:latin typeface="Algerian" panose="04020705040A02060702" pitchFamily="82" charset="0"/>
            </a:endParaRPr>
          </a:p>
          <a:p>
            <a:endParaRPr lang="es-MX" b="1" u="sng" dirty="0">
              <a:latin typeface="Algerian" panose="04020705040A02060702" pitchFamily="82" charset="0"/>
            </a:endParaRPr>
          </a:p>
          <a:p>
            <a:pPr algn="ctr"/>
            <a:endParaRPr lang="es-MX" b="1" u="sng" dirty="0" smtClean="0">
              <a:latin typeface="Algerian" panose="04020705040A02060702" pitchFamily="82" charset="0"/>
            </a:endParaRPr>
          </a:p>
          <a:p>
            <a:pPr algn="ctr"/>
            <a:endParaRPr lang="es-MX" b="1" u="sng" dirty="0">
              <a:latin typeface="Algerian" panose="04020705040A02060702" pitchFamily="82" charset="0"/>
            </a:endParaRPr>
          </a:p>
          <a:p>
            <a:pPr algn="ctr"/>
            <a:endParaRPr lang="es-419" b="1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56520" y="172994"/>
            <a:ext cx="7990702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419" sz="32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1. ¿A que se refiere cuando se habla de</a:t>
            </a:r>
          </a:p>
          <a:p>
            <a:r>
              <a:rPr lang="es-419" sz="32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bases de datos relacionales?</a:t>
            </a:r>
            <a:endParaRPr lang="es-ES" sz="32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6519" y="1423205"/>
            <a:ext cx="50992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>
                <a:solidFill>
                  <a:schemeClr val="bg1"/>
                </a:solidFill>
              </a:rPr>
              <a:t>Son una colección de elementos de datos organizados en un conjunto de tablas formalmente descritas, desde donde se puede acceder a los datos sin tener que reorganizar las tablas de la base. La interfaz estándar de programa de usuario y aplicación a una base de datos relacional, es el Lenguaje de Consultas Estructuradas (SQL).</a:t>
            </a:r>
            <a:endParaRPr lang="es-419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56519" y="3685074"/>
            <a:ext cx="7990702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419" sz="32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2. ¿A que se refiere cuando se habla de bases de datos no relacionales?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6520" y="4986693"/>
            <a:ext cx="4514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 smtClean="0">
                <a:solidFill>
                  <a:schemeClr val="bg1"/>
                </a:solidFill>
              </a:rPr>
              <a:t>Una base de datos no relacional es aquella que no usa el esquema tabular de filas y columnas que se encuentra en la mayoría de los sistemas de base de datos más tradicionales.</a:t>
            </a:r>
            <a:endParaRPr lang="es-419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56920"/>
          <a:stretch/>
        </p:blipFill>
        <p:spPr>
          <a:xfrm>
            <a:off x="9500663" y="702350"/>
            <a:ext cx="1925219" cy="23526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60641" r="3582"/>
          <a:stretch/>
        </p:blipFill>
        <p:spPr>
          <a:xfrm>
            <a:off x="9605320" y="4028303"/>
            <a:ext cx="1743828" cy="25660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38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46706" y="158232"/>
            <a:ext cx="8407623" cy="107721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3. ¿Qué es </a:t>
            </a:r>
            <a:r>
              <a:rPr lang="es-419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MySQL</a:t>
            </a:r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 y </a:t>
            </a:r>
            <a:r>
              <a:rPr lang="es-419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MariaDB</a:t>
            </a:r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?.</a:t>
            </a:r>
          </a:p>
          <a:p>
            <a:pPr algn="ctr"/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</a:rPr>
              <a:t>Explique si existen diferencias o son iguales, etc.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34312" y="1983108"/>
            <a:ext cx="5263979" cy="4278094"/>
          </a:xfrm>
          <a:prstGeom prst="rect">
            <a:avLst/>
          </a:prstGeom>
          <a:solidFill>
            <a:srgbClr val="0070C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sz="1600" b="1" dirty="0" err="1" smtClean="0">
                <a:solidFill>
                  <a:schemeClr val="bg1"/>
                </a:solidFill>
              </a:rPr>
              <a:t>MySQL</a:t>
            </a:r>
            <a:r>
              <a:rPr lang="es-MX" sz="1600" b="1" dirty="0" smtClean="0">
                <a:solidFill>
                  <a:schemeClr val="bg1"/>
                </a:solidFill>
              </a:rPr>
              <a:t>:</a:t>
            </a:r>
            <a:endParaRPr lang="es-419" sz="1600" b="1" dirty="0" smtClean="0">
              <a:solidFill>
                <a:schemeClr val="bg1"/>
              </a:solidFill>
            </a:endParaRPr>
          </a:p>
          <a:p>
            <a:r>
              <a:rPr lang="es-419" sz="1600" b="1" dirty="0" smtClean="0">
                <a:solidFill>
                  <a:schemeClr val="bg1"/>
                </a:solidFill>
              </a:rPr>
              <a:t>Es un sistema de gestión de bases de datos relacional</a:t>
            </a:r>
          </a:p>
          <a:p>
            <a:r>
              <a:rPr lang="es-419" sz="1600" b="1" dirty="0" smtClean="0">
                <a:solidFill>
                  <a:schemeClr val="bg1"/>
                </a:solidFill>
              </a:rPr>
              <a:t>(</a:t>
            </a:r>
            <a:r>
              <a:rPr lang="es-419" sz="1600" b="1" dirty="0" err="1" smtClean="0">
                <a:solidFill>
                  <a:schemeClr val="bg1"/>
                </a:solidFill>
              </a:rPr>
              <a:t>Relational</a:t>
            </a:r>
            <a:r>
              <a:rPr lang="es-419" sz="1600" b="1" dirty="0" smtClean="0">
                <a:solidFill>
                  <a:schemeClr val="bg1"/>
                </a:solidFill>
              </a:rPr>
              <a:t> </a:t>
            </a:r>
            <a:r>
              <a:rPr lang="es-419" sz="1600" b="1" dirty="0" err="1" smtClean="0">
                <a:solidFill>
                  <a:schemeClr val="bg1"/>
                </a:solidFill>
              </a:rPr>
              <a:t>Database</a:t>
            </a:r>
            <a:r>
              <a:rPr lang="es-419" sz="1600" b="1" dirty="0">
                <a:solidFill>
                  <a:schemeClr val="bg1"/>
                </a:solidFill>
              </a:rPr>
              <a:t> </a:t>
            </a:r>
            <a:r>
              <a:rPr lang="es-419" sz="1600" b="1" dirty="0" smtClean="0">
                <a:solidFill>
                  <a:schemeClr val="bg1"/>
                </a:solidFill>
              </a:rPr>
              <a:t>Management </a:t>
            </a:r>
            <a:r>
              <a:rPr lang="es-419" sz="1600" b="1" dirty="0" err="1" smtClean="0">
                <a:solidFill>
                  <a:schemeClr val="bg1"/>
                </a:solidFill>
              </a:rPr>
              <a:t>System</a:t>
            </a:r>
            <a:r>
              <a:rPr lang="es-419" sz="1600" b="1" dirty="0" smtClean="0">
                <a:solidFill>
                  <a:schemeClr val="bg1"/>
                </a:solidFill>
              </a:rPr>
              <a:t>, RDBMS) de código abierto, </a:t>
            </a:r>
            <a:r>
              <a:rPr lang="es-419" sz="1600" b="1" dirty="0" err="1" smtClean="0">
                <a:solidFill>
                  <a:schemeClr val="bg1"/>
                </a:solidFill>
              </a:rPr>
              <a:t>multihilo</a:t>
            </a:r>
            <a:r>
              <a:rPr lang="es-419" sz="1600" b="1" dirty="0" smtClean="0">
                <a:solidFill>
                  <a:schemeClr val="bg1"/>
                </a:solidFill>
              </a:rPr>
              <a:t> y multiusuario.</a:t>
            </a:r>
          </a:p>
          <a:p>
            <a:endParaRPr lang="es-419" sz="1600" b="1" dirty="0" smtClean="0">
              <a:solidFill>
                <a:schemeClr val="bg1"/>
              </a:solidFill>
            </a:endParaRPr>
          </a:p>
          <a:p>
            <a:r>
              <a:rPr lang="es-MX" sz="1600" b="1" dirty="0" err="1" smtClean="0">
                <a:solidFill>
                  <a:schemeClr val="bg1"/>
                </a:solidFill>
              </a:rPr>
              <a:t>MariaDB</a:t>
            </a:r>
            <a:r>
              <a:rPr lang="es-MX" sz="1600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419" sz="1600" b="1" dirty="0" smtClean="0">
                <a:solidFill>
                  <a:schemeClr val="bg1"/>
                </a:solidFill>
              </a:rPr>
              <a:t>Es un potente sistema de base de datos</a:t>
            </a:r>
          </a:p>
          <a:p>
            <a:r>
              <a:rPr lang="es-419" sz="1600" b="1" dirty="0" smtClean="0">
                <a:solidFill>
                  <a:schemeClr val="bg1"/>
                </a:solidFill>
              </a:rPr>
              <a:t>objeto-relacional de código abierto.</a:t>
            </a:r>
          </a:p>
          <a:p>
            <a:endParaRPr lang="es-MX" sz="1600" b="1" dirty="0" smtClean="0">
              <a:solidFill>
                <a:schemeClr val="bg1"/>
              </a:solidFill>
            </a:endParaRPr>
          </a:p>
          <a:p>
            <a:r>
              <a:rPr lang="es-MX" sz="1600" b="1" dirty="0" smtClean="0">
                <a:solidFill>
                  <a:schemeClr val="bg1"/>
                </a:solidFill>
              </a:rPr>
              <a:t>Diferencias:</a:t>
            </a:r>
          </a:p>
          <a:p>
            <a:r>
              <a:rPr lang="es-419" sz="1600" b="1" dirty="0" err="1" smtClean="0">
                <a:solidFill>
                  <a:schemeClr val="bg1"/>
                </a:solidFill>
              </a:rPr>
              <a:t>MariaDB</a:t>
            </a:r>
            <a:r>
              <a:rPr lang="es-419" sz="1600" b="1" dirty="0" smtClean="0">
                <a:solidFill>
                  <a:schemeClr val="bg1"/>
                </a:solidFill>
              </a:rPr>
              <a:t> es un sustituto de </a:t>
            </a:r>
            <a:r>
              <a:rPr lang="es-419" sz="1600" b="1" dirty="0" err="1" smtClean="0">
                <a:solidFill>
                  <a:schemeClr val="bg1"/>
                </a:solidFill>
              </a:rPr>
              <a:t>MySQL</a:t>
            </a:r>
            <a:r>
              <a:rPr lang="es-419" sz="1600" b="1" dirty="0" smtClean="0">
                <a:solidFill>
                  <a:schemeClr val="bg1"/>
                </a:solidFill>
              </a:rPr>
              <a:t>, con licencia GPL, en donde se incorporan todas las mejoras con más funcionalidades y un máximo rendimiento que permite modificar, almacenar y extraer información para servicios SQL sólidos y escalables. Fue desarrollado por Michael </a:t>
            </a:r>
            <a:r>
              <a:rPr lang="es-419" sz="1600" b="1" dirty="0" err="1" smtClean="0">
                <a:solidFill>
                  <a:schemeClr val="bg1"/>
                </a:solidFill>
              </a:rPr>
              <a:t>Widenius</a:t>
            </a:r>
            <a:r>
              <a:rPr lang="es-419" sz="1600" b="1" dirty="0" smtClean="0">
                <a:solidFill>
                  <a:schemeClr val="bg1"/>
                </a:solidFill>
              </a:rPr>
              <a:t>, fundador de </a:t>
            </a:r>
            <a:r>
              <a:rPr lang="es-419" sz="1600" b="1" dirty="0" err="1" smtClean="0">
                <a:solidFill>
                  <a:schemeClr val="bg1"/>
                </a:solidFill>
              </a:rPr>
              <a:t>MySQL</a:t>
            </a:r>
            <a:r>
              <a:rPr lang="es-419" sz="1600" b="1" dirty="0" smtClean="0">
                <a:solidFill>
                  <a:schemeClr val="bg1"/>
                </a:solidFill>
              </a:rPr>
              <a:t> y la comunidad de desarrolladores de software libre.</a:t>
            </a:r>
            <a:endParaRPr lang="es-MX" sz="1600" b="1" dirty="0" smtClean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10" y="1805018"/>
            <a:ext cx="3571227" cy="19358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8" y="4376379"/>
            <a:ext cx="3716390" cy="22035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00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2232" y="224136"/>
            <a:ext cx="9756261" cy="76944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4. ¿Qué son las funciones de agregación?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22232" y="1217713"/>
            <a:ext cx="7629573" cy="203132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419" sz="1400" b="1" dirty="0" smtClean="0">
                <a:solidFill>
                  <a:schemeClr val="bg1"/>
                </a:solidFill>
              </a:rPr>
              <a:t>Las funciones de agregación se usan dentro de la cláusula SELECT en grupos de registros de devolver 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un único valor que se aplica a un grupo de registros.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COUNT: devuelve el número total de filas seleccionadas por la consulta.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MIN: devuelve el valor mínimo del campo que especifiquemos.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MAX: devuelve el valor máximo del campo que especifiquemos.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SUM: suma los valores del campo que especifiquemos. Sólo se puede utilizar en columnas numéricas.</a:t>
            </a:r>
          </a:p>
          <a:p>
            <a:r>
              <a:rPr lang="es-419" sz="1400" b="1" dirty="0" smtClean="0">
                <a:solidFill>
                  <a:schemeClr val="bg1"/>
                </a:solidFill>
              </a:rPr>
              <a:t>AVG: devuelve el valor promedio del campo que especifiquemos. Sólo se puede utilizar en columnas numéricas.</a:t>
            </a:r>
            <a:endParaRPr lang="es-MX" sz="1400" b="1" dirty="0" smtClean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2232" y="3694733"/>
            <a:ext cx="7204216" cy="769441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5. </a:t>
            </a:r>
            <a:r>
              <a:rPr lang="es-419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¿Qué llegaría a ser XAMPP?</a:t>
            </a:r>
            <a:endParaRPr lang="es-419" sz="44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88324" y="4909869"/>
            <a:ext cx="6236044" cy="120032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s-41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XAMPP es una distribución de Apache completamente gratuita y fácil de instalar que contiene </a:t>
            </a:r>
            <a:r>
              <a:rPr lang="es-419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MariaDB</a:t>
            </a:r>
            <a:r>
              <a:rPr lang="es-41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PHP y 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41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erl. El paquete de instalación de XAMPP ha sido diseñado para ser increíblemente fácil de instalar y usar. </a:t>
            </a:r>
            <a:endParaRPr lang="es-4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661" y="1413052"/>
            <a:ext cx="3646016" cy="2336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272" y="4275439"/>
            <a:ext cx="3638550" cy="2340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712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550" y="238897"/>
            <a:ext cx="10861012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419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6. ¿Cual es la diferencia entre las funciones de agregación y funciones creados por el DBA? </a:t>
            </a:r>
          </a:p>
          <a:p>
            <a:r>
              <a:rPr lang="es-419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Es decir funciones creadas por el usuario.</a:t>
            </a:r>
            <a:endParaRPr lang="es-E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3550" y="2545492"/>
            <a:ext cx="5222789" cy="1477328"/>
          </a:xfrm>
          <a:prstGeom prst="rect">
            <a:avLst/>
          </a:prstGeom>
          <a:solidFill>
            <a:srgbClr val="00206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419" b="1" dirty="0" smtClean="0">
                <a:solidFill>
                  <a:schemeClr val="bg1"/>
                </a:solidFill>
              </a:rPr>
              <a:t>La diferencia esta en que, las funciones definidas por el usuario de SQL Server son rutinas que aceptan parámetros, realizan una acción, como un cálculo complejo, y devuelven el resultado de esa acción como un valor.</a:t>
            </a:r>
            <a:endParaRPr lang="es-419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3550" y="4246606"/>
            <a:ext cx="7755347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419" sz="4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7. ¿Para qué sirve el comando USE?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73572" y="5178278"/>
            <a:ext cx="5222789" cy="1200329"/>
          </a:xfrm>
          <a:prstGeom prst="rect">
            <a:avLst/>
          </a:prstGeom>
          <a:solidFill>
            <a:srgbClr val="00206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419" b="1" dirty="0" smtClean="0">
                <a:solidFill>
                  <a:schemeClr val="bg1"/>
                </a:solidFill>
              </a:rPr>
              <a:t>El comando USE le indica al </a:t>
            </a:r>
            <a:r>
              <a:rPr lang="es-419" b="1" dirty="0" err="1" smtClean="0">
                <a:solidFill>
                  <a:schemeClr val="bg1"/>
                </a:solidFill>
              </a:rPr>
              <a:t>MySQL</a:t>
            </a:r>
            <a:r>
              <a:rPr lang="es-419" b="1" dirty="0" smtClean="0">
                <a:solidFill>
                  <a:schemeClr val="bg1"/>
                </a:solidFill>
              </a:rPr>
              <a:t> que use la base de datos creada con el nombre que le ponga el usuario por defecto para los comandos que se utilicen a continuación se puedan ejecutar.</a:t>
            </a:r>
            <a:endParaRPr lang="es-419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67" y="2334113"/>
            <a:ext cx="2266436" cy="22664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190" y="4844436"/>
            <a:ext cx="2802017" cy="18680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6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4408" y="100568"/>
            <a:ext cx="6473246" cy="923330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w="165100" prst="coolSlant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s-419" sz="5400" b="1" cap="none" spc="0" dirty="0" smtClean="0">
                <a:ln/>
                <a:solidFill>
                  <a:schemeClr val="accent4"/>
                </a:solidFill>
                <a:effectLst/>
              </a:rPr>
              <a:t>8. Qué es DML y DDL?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31500" y="1632624"/>
            <a:ext cx="7241060" cy="461664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s-MX" sz="1400" b="1" dirty="0" smtClean="0"/>
              <a:t>DML:</a:t>
            </a:r>
          </a:p>
          <a:p>
            <a:endParaRPr lang="es-MX" sz="1400" b="1" dirty="0" smtClean="0"/>
          </a:p>
          <a:p>
            <a:r>
              <a:rPr lang="es-419" sz="1400" b="1" dirty="0" smtClean="0"/>
              <a:t>Utilizando instrucciones de SQL, permite a los usuarios introducir datos para posteriormente realizar tareas de consultas o modificación de los datos que contienen las Bases de Datos.</a:t>
            </a:r>
          </a:p>
          <a:p>
            <a:r>
              <a:rPr lang="es-419" sz="1400" b="1" dirty="0" smtClean="0"/>
              <a:t>Se utilizan los siguientes elementos:</a:t>
            </a:r>
          </a:p>
          <a:p>
            <a:r>
              <a:rPr lang="es-419" sz="1400" b="1" dirty="0" smtClean="0"/>
              <a:t>SELECT, esta sentencia se utiliza para realizar consultas sobre los datos.</a:t>
            </a:r>
          </a:p>
          <a:p>
            <a:r>
              <a:rPr lang="es-419" sz="1400" b="1" dirty="0" smtClean="0"/>
              <a:t>INSERT, con esta instrucción podemos insertar los valores en una base de datos.</a:t>
            </a:r>
          </a:p>
          <a:p>
            <a:r>
              <a:rPr lang="es-419" sz="1400" b="1" dirty="0" smtClean="0"/>
              <a:t>UPDATE, sirve para modificar los valores de uno o varios registros.</a:t>
            </a:r>
          </a:p>
          <a:p>
            <a:r>
              <a:rPr lang="es-419" sz="1400" b="1" dirty="0" smtClean="0"/>
              <a:t>DELETE, se utiliza para eliminar las filas de una tabla.</a:t>
            </a:r>
          </a:p>
          <a:p>
            <a:endParaRPr lang="es-MX" sz="1400" b="1" dirty="0" smtClean="0"/>
          </a:p>
          <a:p>
            <a:r>
              <a:rPr lang="es-MX" sz="1400" b="1" dirty="0" smtClean="0"/>
              <a:t>DDL:</a:t>
            </a:r>
          </a:p>
          <a:p>
            <a:endParaRPr lang="es-MX" sz="1400" b="1" dirty="0" smtClean="0"/>
          </a:p>
          <a:p>
            <a:r>
              <a:rPr lang="es-419" sz="1400" b="1" dirty="0" smtClean="0"/>
              <a:t>Este lenguaje permite a los programadores de un sistema gestor de base de datos definir las estructuras que almacenarán los datos así como los procedimientos o funciones que permitan consultarlos.</a:t>
            </a:r>
          </a:p>
          <a:p>
            <a:r>
              <a:rPr lang="es-419" sz="1400" b="1" dirty="0" smtClean="0"/>
              <a:t>Para definir las estructura disponemos de tres sentencias:</a:t>
            </a:r>
          </a:p>
          <a:p>
            <a:r>
              <a:rPr lang="es-419" sz="1400" b="1" dirty="0" smtClean="0"/>
              <a:t>CREATE, se usa para crear una base de datos, tabla, vistas, etc.</a:t>
            </a:r>
          </a:p>
          <a:p>
            <a:r>
              <a:rPr lang="es-419" sz="1400" b="1" dirty="0" smtClean="0"/>
              <a:t>ALTER, se utiliza para modificar la estructura, por ejemplo añadir o borrar columnas de una tabla.</a:t>
            </a:r>
          </a:p>
          <a:p>
            <a:r>
              <a:rPr lang="es-419" sz="1400" b="1" dirty="0" smtClean="0"/>
              <a:t>DROP, con esta sentencia, podemos eliminar los objetos de la estructura, por ejemplo un índice o una secuencia.</a:t>
            </a:r>
            <a:endParaRPr lang="es-MX" sz="1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276" t="14391" r="55656" b="16600"/>
          <a:stretch/>
        </p:blipFill>
        <p:spPr>
          <a:xfrm>
            <a:off x="8563652" y="4443546"/>
            <a:ext cx="1878227" cy="20033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56114" t="15714" r="1688" b="18405"/>
          <a:stretch/>
        </p:blipFill>
        <p:spPr>
          <a:xfrm>
            <a:off x="9580605" y="1812324"/>
            <a:ext cx="1878227" cy="1820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95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67141" y="182946"/>
            <a:ext cx="9784168" cy="1077218"/>
          </a:xfrm>
          <a:prstGeom prst="rect">
            <a:avLst/>
          </a:prstGeom>
          <a:solidFill>
            <a:srgbClr val="0070C0"/>
          </a:solidFill>
          <a:effectLst>
            <a:glow rad="228600">
              <a:schemeClr val="accent5">
                <a:satMod val="175000"/>
                <a:alpha val="40000"/>
              </a:schemeClr>
            </a:glow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9. ¿Qué cosas características debe de tener una función? </a:t>
            </a:r>
          </a:p>
          <a:p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Explique sobre </a:t>
            </a:r>
            <a:r>
              <a:rPr lang="es-419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el </a:t>
            </a:r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nombre, el </a:t>
            </a:r>
            <a:r>
              <a:rPr lang="es-419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return</a:t>
            </a:r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</a:t>
            </a:r>
            <a:r>
              <a:rPr lang="es-419" sz="32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parametros</a:t>
            </a:r>
            <a:r>
              <a:rPr lang="es-419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, etc.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13039" y="1762896"/>
            <a:ext cx="5469924" cy="369331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Las funciones deben tener las siguientes características: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NOMBRE: El usuario debe determinar el nombre de la función después de la palabra clave </a:t>
            </a:r>
            <a:r>
              <a:rPr lang="es-MX" dirty="0" err="1" smtClean="0">
                <a:solidFill>
                  <a:schemeClr val="bg1"/>
                </a:solidFill>
              </a:rPr>
              <a:t>function</a:t>
            </a:r>
            <a:r>
              <a:rPr lang="es-MX" dirty="0" smtClean="0">
                <a:solidFill>
                  <a:schemeClr val="bg1"/>
                </a:solidFill>
              </a:rPr>
              <a:t> 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RETURN: El </a:t>
            </a:r>
            <a:r>
              <a:rPr lang="es-MX" dirty="0" err="1" smtClean="0">
                <a:solidFill>
                  <a:schemeClr val="bg1"/>
                </a:solidFill>
              </a:rPr>
              <a:t>return</a:t>
            </a:r>
            <a:r>
              <a:rPr lang="es-MX" dirty="0" smtClean="0">
                <a:solidFill>
                  <a:schemeClr val="bg1"/>
                </a:solidFill>
              </a:rPr>
              <a:t> en nuestra función, nos devolverá un resultado en </a:t>
            </a:r>
            <a:r>
              <a:rPr lang="es-MX" dirty="0" err="1" smtClean="0">
                <a:solidFill>
                  <a:schemeClr val="bg1"/>
                </a:solidFill>
              </a:rPr>
              <a:t>integer</a:t>
            </a:r>
            <a:r>
              <a:rPr lang="es-MX" dirty="0" smtClean="0">
                <a:solidFill>
                  <a:schemeClr val="bg1"/>
                </a:solidFill>
              </a:rPr>
              <a:t> para los números y </a:t>
            </a:r>
            <a:r>
              <a:rPr lang="es-MX" dirty="0" err="1" smtClean="0">
                <a:solidFill>
                  <a:schemeClr val="bg1"/>
                </a:solidFill>
              </a:rPr>
              <a:t>varchar</a:t>
            </a:r>
            <a:r>
              <a:rPr lang="es-MX" dirty="0" smtClean="0">
                <a:solidFill>
                  <a:schemeClr val="bg1"/>
                </a:solidFill>
              </a:rPr>
              <a:t> para las palabras.</a:t>
            </a:r>
          </a:p>
          <a:p>
            <a:r>
              <a:rPr lang="es-MX" dirty="0" smtClean="0">
                <a:solidFill>
                  <a:schemeClr val="bg1"/>
                </a:solidFill>
              </a:rPr>
              <a:t>PARAMETROS: </a:t>
            </a:r>
            <a:r>
              <a:rPr lang="es-419" dirty="0" smtClean="0">
                <a:solidFill>
                  <a:schemeClr val="bg1"/>
                </a:solidFill>
              </a:rPr>
              <a:t>Los parámetros son variables cuyo valor se utiliza dentro del procedimiento almacenado, como una función.</a:t>
            </a:r>
            <a:endParaRPr lang="es-MX" dirty="0" smtClean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DECLARACIONES: Las declaraciones nos sirven para realizar condiciones.</a:t>
            </a:r>
          </a:p>
          <a:p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711" y="3249247"/>
            <a:ext cx="3948603" cy="2742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95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E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85675" y="428178"/>
            <a:ext cx="1099685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lIns="91440" tIns="45720" rIns="91440" bIns="45720">
            <a:spAutoFit/>
          </a:bodyPr>
          <a:lstStyle/>
          <a:p>
            <a:r>
              <a:rPr lang="es-419" sz="3600" b="1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10.¿Cómo crear, modificar y cómo eliminar una función?</a:t>
            </a:r>
            <a:endParaRPr lang="es-ES" sz="3600" b="1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29513" y="2321004"/>
            <a:ext cx="7397578" cy="3139321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Primeramente para crear una función usamos 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CREATE FUNCTION luego designamos un  nombre a nuestra función y los parámetros si se necesitan, luego viene el </a:t>
            </a:r>
            <a:r>
              <a:rPr lang="es-419" dirty="0" err="1" smtClean="0">
                <a:solidFill>
                  <a:schemeClr val="bg1"/>
                </a:solidFill>
              </a:rPr>
              <a:t>returns</a:t>
            </a:r>
            <a:r>
              <a:rPr lang="es-419" dirty="0" smtClean="0">
                <a:solidFill>
                  <a:schemeClr val="bg1"/>
                </a:solidFill>
              </a:rPr>
              <a:t> para devolver valores y declaramos nuestra función de esta forma ya estaría creada nuestra función.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Para modificar nuestra función usamos OR REPLACE el cual agregamos a nuestra función de la siguiente forma: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CREATE OR REPLACE FUNCTION 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Para eliminar una función debemos ejecutar la siguiente sentencia:</a:t>
            </a:r>
          </a:p>
          <a:p>
            <a:r>
              <a:rPr lang="es-419" dirty="0" smtClean="0">
                <a:solidFill>
                  <a:schemeClr val="bg1"/>
                </a:solidFill>
              </a:rPr>
              <a:t>DROP FUNCTION y el nombre de nuestra función.</a:t>
            </a:r>
            <a:endParaRPr lang="es-419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264" y="3352800"/>
            <a:ext cx="3523221" cy="23488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18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39361" y="215897"/>
            <a:ext cx="5887017" cy="400110"/>
          </a:xfrm>
          <a:prstGeom prst="rect">
            <a:avLst/>
          </a:prstGeom>
          <a:solidFill>
            <a:srgbClr val="0137CF"/>
          </a:solidFill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w="114300" prst="artDeco"/>
          </a:sp3d>
        </p:spPr>
        <p:txBody>
          <a:bodyPr wrap="squar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/>
                <a:solidFill>
                  <a:schemeClr val="accent1">
                    <a:lumMod val="40000"/>
                    <a:lumOff val="60000"/>
                  </a:schemeClr>
                </a:solidFill>
              </a:rPr>
              <a:t>PARTE PRACTICA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65419" y="792149"/>
            <a:ext cx="7475316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soft" dir="t">
              <a:rot lat="0" lon="0" rev="15600000"/>
            </a:lightRig>
          </a:scene3d>
          <a:sp3d>
            <a:bevelT prst="convex"/>
          </a:sp3d>
        </p:spPr>
        <p:txBody>
          <a:bodyPr wrap="none" lIns="91440" tIns="45720" rIns="91440" bIns="45720">
            <a:spAutoFit/>
            <a:sp3d extrusionH="57150" prstMaterial="softEdge">
              <a:bevelT w="25400" h="38100"/>
            </a:sp3d>
          </a:bodyPr>
          <a:lstStyle/>
          <a:p>
            <a:r>
              <a:rPr lang="es-419" b="1" cap="none" spc="0" dirty="0" smtClean="0">
                <a:ln/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11. Crear las tablas y 2 registros para cada tabla para el siguiente modelo ER.</a:t>
            </a:r>
            <a:endParaRPr lang="es-ES" b="1" cap="none" spc="0" dirty="0">
              <a:ln/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163329" y="1337623"/>
            <a:ext cx="5428736" cy="538609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CREATE DATABASE POLLOS_COPA;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USE POLLOS_COPA;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CREATE TABLE cliente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INTEGER AUTO_INCREMENT PRIMARY KEY NOT NULL,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fullname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VARCHAR(50),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lastname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VARCHAR(50),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edad INTEGER,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domicilio VARCHAR(50)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CREATE TABLE Pedido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INTEGER AUTO_INCREMENT PRIMARY KEY NOT NULL,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articulo VARCHAR(80),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costo VARCHAR(50),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fecha VARCHAR(50)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CREATE TABLE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detalle_pedido</a:t>
            </a: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id_detalle_pedido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INTEGER AUTO_INCREMENT PRIMARY KEY NOT NULL,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INTEGER NOT NULL,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INTEGER NOT NULL,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FOREIGN KEY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 REFERENCES cliente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   FOREIGN KEY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 REFERENCES pedido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cliente(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fullname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lastname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edad, domicilio)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VALUES ( '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Juan','Velazco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Gonzales',25,'Av.Mejillones-100A');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cliente(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fullname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lastname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edad, domicilio)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VALUES ( 'Lucia','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Fernandez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Torrez',25,'Av.Rosa-255R');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Pedido(articulo, costo, fecha)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 ('LA SUPER BURGUER','20Bs','12/05/2021');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Pedido(articulo, costo, fecha)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 ('POLLO-SPIEDO','15Bs','22/06/2021');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419" altLang="es-419" sz="800" dirty="0" smtClean="0">
              <a:solidFill>
                <a:srgbClr val="CC7832"/>
              </a:solidFill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detalle_pedido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VALUES (1,1);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INSERT INTO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detalle_pedido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 (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id_cliente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, </a:t>
            </a:r>
            <a:r>
              <a:rPr lang="es-419" altLang="es-419" sz="800" dirty="0" err="1" smtClean="0">
                <a:solidFill>
                  <a:srgbClr val="CC7832"/>
                </a:solidFill>
                <a:latin typeface="JetBrains Mono"/>
              </a:rPr>
              <a:t>id_pedido</a:t>
            </a: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800" dirty="0" smtClean="0">
                <a:solidFill>
                  <a:srgbClr val="CC7832"/>
                </a:solidFill>
                <a:latin typeface="JetBrains Mono"/>
              </a:rPr>
              <a:t>VALUES (2,2);</a:t>
            </a:r>
          </a:p>
        </p:txBody>
      </p:sp>
    </p:spTree>
    <p:extLst>
      <p:ext uri="{BB962C8B-B14F-4D97-AF65-F5344CB8AC3E}">
        <p14:creationId xmlns:p14="http://schemas.microsoft.com/office/powerpoint/2010/main" val="90678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1864</Words>
  <Application>Microsoft Office PowerPoint</Application>
  <PresentationFormat>Panorámica</PresentationFormat>
  <Paragraphs>223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Algerian</vt:lpstr>
      <vt:lpstr>Arial</vt:lpstr>
      <vt:lpstr>Bahnschrift SemiBold</vt:lpstr>
      <vt:lpstr>Calibri</vt:lpstr>
      <vt:lpstr>Calibri Light</vt:lpstr>
      <vt:lpstr>JetBrains Mono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Intel PC</dc:creator>
  <cp:lastModifiedBy>Intel PC</cp:lastModifiedBy>
  <cp:revision>2</cp:revision>
  <dcterms:created xsi:type="dcterms:W3CDTF">2022-04-05T03:55:05Z</dcterms:created>
  <dcterms:modified xsi:type="dcterms:W3CDTF">2022-04-05T04:13:41Z</dcterms:modified>
</cp:coreProperties>
</file>